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7" r:id="rId2"/>
  </p:sldMasterIdLst>
  <p:notesMasterIdLst>
    <p:notesMasterId r:id="rId34"/>
  </p:notesMasterIdLst>
  <p:sldIdLst>
    <p:sldId id="344" r:id="rId3"/>
    <p:sldId id="317" r:id="rId4"/>
    <p:sldId id="316" r:id="rId5"/>
    <p:sldId id="318" r:id="rId6"/>
    <p:sldId id="308" r:id="rId7"/>
    <p:sldId id="319" r:id="rId8"/>
    <p:sldId id="328" r:id="rId9"/>
    <p:sldId id="256" r:id="rId10"/>
    <p:sldId id="329" r:id="rId11"/>
    <p:sldId id="323" r:id="rId12"/>
    <p:sldId id="320" r:id="rId13"/>
    <p:sldId id="321" r:id="rId14"/>
    <p:sldId id="322" r:id="rId15"/>
    <p:sldId id="330" r:id="rId16"/>
    <p:sldId id="324" r:id="rId17"/>
    <p:sldId id="325" r:id="rId18"/>
    <p:sldId id="327" r:id="rId19"/>
    <p:sldId id="326" r:id="rId20"/>
    <p:sldId id="331" r:id="rId21"/>
    <p:sldId id="339" r:id="rId22"/>
    <p:sldId id="332" r:id="rId23"/>
    <p:sldId id="333" r:id="rId24"/>
    <p:sldId id="335" r:id="rId25"/>
    <p:sldId id="334" r:id="rId26"/>
    <p:sldId id="336" r:id="rId27"/>
    <p:sldId id="338" r:id="rId28"/>
    <p:sldId id="340" r:id="rId29"/>
    <p:sldId id="337" r:id="rId30"/>
    <p:sldId id="341" r:id="rId31"/>
    <p:sldId id="343" r:id="rId32"/>
    <p:sldId id="34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357A6-17AA-445A-8B1D-DDC6947139F2}" v="6" dt="2023-09-15T13:43:51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4660"/>
  </p:normalViewPr>
  <p:slideViewPr>
    <p:cSldViewPr>
      <p:cViewPr varScale="1">
        <p:scale>
          <a:sx n="114" d="100"/>
          <a:sy n="114" d="100"/>
        </p:scale>
        <p:origin x="189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5F0D4-9425-42A6-8566-6D2688A8FA0B}" type="datetimeFigureOut">
              <a:rPr lang="fr-FR" smtClean="0"/>
              <a:t>05/10/2023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F1E05-5531-4FFA-BE9C-B7CFEDBD6E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8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01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23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90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76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4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6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58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3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1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4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1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91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93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9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4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692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08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4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0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8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95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662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710F48-F2D0-0E07-E0ED-B88054EF4EFD}"/>
              </a:ext>
            </a:extLst>
          </p:cNvPr>
          <p:cNvSpPr/>
          <p:nvPr/>
        </p:nvSpPr>
        <p:spPr>
          <a:xfrm>
            <a:off x="0" y="0"/>
            <a:ext cx="9144000" cy="4953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 dirty="0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 dirty="0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FFFFFF"/>
                </a:solidFill>
              </a:rPr>
              <a:t>ThirdParty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Champs </a:t>
            </a:r>
            <a:r>
              <a:rPr lang="en-US" sz="1400" dirty="0" err="1">
                <a:solidFill>
                  <a:srgbClr val="FFFFFF"/>
                </a:solidFill>
              </a:rPr>
              <a:t>spéciaux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C8E512-EED8-BFCC-2323-C91D6743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9413" y="1432741"/>
            <a:ext cx="947382" cy="8421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4FC780-906D-7EC1-1837-39796F42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5478"/>
            <a:ext cx="2684903" cy="22821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B8616F-1B53-104D-47D0-82353610D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651159"/>
            <a:ext cx="2212994" cy="14163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43901EE-27FA-1615-3202-02B5F84DD6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984" y="365005"/>
            <a:ext cx="2057887" cy="1748671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B2F835-C1D5-C235-C5CE-520739B84BA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6795" y="3529985"/>
            <a:ext cx="1533428" cy="1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0517D7B-440B-1AE6-70C6-6363E2665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000" b="1" dirty="0"/>
              <a:t>Font </a:t>
            </a:r>
            <a:r>
              <a:rPr lang="fr-CA" sz="4000" b="1" dirty="0" err="1"/>
              <a:t>Awesome</a:t>
            </a:r>
            <a:endParaRPr lang="fr-CA" sz="40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E92D8A-65EC-8486-89DC-D91DB149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028"/>
            <a:ext cx="7255920" cy="2884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BBCF8E-9364-9800-F69F-18A926FBAF66}"/>
              </a:ext>
            </a:extLst>
          </p:cNvPr>
          <p:cNvSpPr txBox="1"/>
          <p:nvPr/>
        </p:nvSpPr>
        <p:spPr>
          <a:xfrm>
            <a:off x="762000" y="5114928"/>
            <a:ext cx="716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chemeClr val="tx2"/>
                </a:solidFill>
              </a:rPr>
              <a:t>https://fontawesome.com/search?o=r&amp;m=free</a:t>
            </a:r>
          </a:p>
        </p:txBody>
      </p:sp>
    </p:spTree>
    <p:extLst>
      <p:ext uri="{BB962C8B-B14F-4D97-AF65-F5344CB8AC3E}">
        <p14:creationId xmlns:p14="http://schemas.microsoft.com/office/powerpoint/2010/main" val="341037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fr-CA" dirty="0"/>
              <a:t>Incorporer </a:t>
            </a:r>
            <a:r>
              <a:rPr lang="fr-CA" dirty="0" err="1"/>
              <a:t>FontAwesome</a:t>
            </a:r>
            <a:endParaRPr lang="fr-CA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1181100"/>
            <a:ext cx="8686800" cy="49149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Télécharger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librairie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Ajouter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référence</a:t>
            </a:r>
            <a:r>
              <a:rPr lang="en-US" dirty="0">
                <a:solidFill>
                  <a:schemeClr val="accent3"/>
                </a:solidFill>
              </a:rPr>
              <a:t> dans le _layout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A97C4A-15B3-489C-9697-68A252D7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0800"/>
            <a:ext cx="7010400" cy="32131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A6880DA-BA91-9451-D15D-714E3D1A65F9}"/>
              </a:ext>
            </a:extLst>
          </p:cNvPr>
          <p:cNvSpPr txBox="1"/>
          <p:nvPr/>
        </p:nvSpPr>
        <p:spPr>
          <a:xfrm>
            <a:off x="3657600" y="12066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dirty="0">
                <a:solidFill>
                  <a:schemeClr val="accent5"/>
                </a:solidFill>
              </a:rPr>
              <a:t>https://fontawesome.com/download</a:t>
            </a:r>
          </a:p>
        </p:txBody>
      </p:sp>
    </p:spTree>
    <p:extLst>
      <p:ext uri="{BB962C8B-B14F-4D97-AF65-F5344CB8AC3E}">
        <p14:creationId xmlns:p14="http://schemas.microsoft.com/office/powerpoint/2010/main" val="411460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Incorporer </a:t>
            </a:r>
            <a:r>
              <a:rPr lang="fr-CA" dirty="0" err="1"/>
              <a:t>FontAwesome</a:t>
            </a:r>
            <a:endParaRPr lang="fr-CA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1181100"/>
            <a:ext cx="8686800" cy="49149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Copier le HTML et </a:t>
            </a:r>
            <a:r>
              <a:rPr lang="en-US" dirty="0" err="1">
                <a:solidFill>
                  <a:schemeClr val="accent3"/>
                </a:solidFill>
              </a:rPr>
              <a:t>ajouter</a:t>
            </a:r>
            <a:r>
              <a:rPr lang="en-US" dirty="0">
                <a:solidFill>
                  <a:schemeClr val="accent3"/>
                </a:solidFill>
              </a:rPr>
              <a:t> dans la 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BFB8A9-1377-4A52-9A66-C67928D8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6568340" cy="170021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0807C4-4418-4835-9A88-C03AA99726B7}"/>
              </a:ext>
            </a:extLst>
          </p:cNvPr>
          <p:cNvSpPr/>
          <p:nvPr/>
        </p:nvSpPr>
        <p:spPr>
          <a:xfrm>
            <a:off x="3657600" y="4114800"/>
            <a:ext cx="2667000" cy="3810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Légende : flèche vers le bas 8">
            <a:extLst>
              <a:ext uri="{FF2B5EF4-FFF2-40B4-BE49-F238E27FC236}">
                <a16:creationId xmlns:a16="http://schemas.microsoft.com/office/drawing/2014/main" id="{9AC50468-19BB-443C-93DF-1259BF429E27}"/>
              </a:ext>
            </a:extLst>
          </p:cNvPr>
          <p:cNvSpPr/>
          <p:nvPr/>
        </p:nvSpPr>
        <p:spPr>
          <a:xfrm>
            <a:off x="2933700" y="1861192"/>
            <a:ext cx="5410200" cy="2253608"/>
          </a:xfrm>
          <a:prstGeom prst="downArrowCallout">
            <a:avLst>
              <a:gd name="adj1" fmla="val 17627"/>
              <a:gd name="adj2" fmla="val 28160"/>
              <a:gd name="adj3" fmla="val 26383"/>
              <a:gd name="adj4" fmla="val 51152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27F3C1-FA41-409E-B6FA-C8C20756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068769"/>
            <a:ext cx="51816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-info"&gt;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fa-plus"&gt;&lt;/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New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5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fr-CA" dirty="0"/>
              <a:t>Incorporer </a:t>
            </a:r>
            <a:r>
              <a:rPr lang="fr-CA" dirty="0" err="1"/>
              <a:t>FontAwesome</a:t>
            </a:r>
            <a:endParaRPr lang="fr-CA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1181100"/>
            <a:ext cx="8686800" cy="49149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Copier le HTML et </a:t>
            </a: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dans la 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égende : flèche vers le bas 8">
            <a:extLst>
              <a:ext uri="{FF2B5EF4-FFF2-40B4-BE49-F238E27FC236}">
                <a16:creationId xmlns:a16="http://schemas.microsoft.com/office/drawing/2014/main" id="{9AC50468-19BB-443C-93DF-1259BF429E27}"/>
              </a:ext>
            </a:extLst>
          </p:cNvPr>
          <p:cNvSpPr/>
          <p:nvPr/>
        </p:nvSpPr>
        <p:spPr>
          <a:xfrm>
            <a:off x="2933700" y="1861192"/>
            <a:ext cx="5410200" cy="2253608"/>
          </a:xfrm>
          <a:prstGeom prst="downArrowCallout">
            <a:avLst>
              <a:gd name="adj1" fmla="val 17627"/>
              <a:gd name="adj2" fmla="val 28160"/>
              <a:gd name="adj3" fmla="val 26383"/>
              <a:gd name="adj4" fmla="val 51152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27F3C1-FA41-409E-B6FA-C8C20756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068769"/>
            <a:ext cx="51816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-info"&gt;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fa-plus"&gt;&lt;/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New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18C065-C323-4C4B-AF74-2E0F446B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03914"/>
            <a:ext cx="4495800" cy="619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4B32D1-D87B-426C-A436-772C5295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096349"/>
            <a:ext cx="4381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676899" cy="496728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65A3C331-688F-A444-F093-D0E5F0051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47267">
            <a:off x="400049" y="2085851"/>
            <a:ext cx="8991600" cy="5069805"/>
          </a:xfrm>
        </p:spPr>
        <p:txBody>
          <a:bodyPr>
            <a:normAutofit/>
          </a:bodyPr>
          <a:lstStyle/>
          <a:p>
            <a:pPr algn="ctr"/>
            <a:endParaRPr lang="en-US" sz="1600" b="1" dirty="0">
              <a:solidFill>
                <a:schemeClr val="accent2"/>
              </a:solidFill>
            </a:endParaRPr>
          </a:p>
          <a:p>
            <a:pPr algn="ctr"/>
            <a:r>
              <a:rPr lang="en-US" sz="1600" b="1" dirty="0" err="1">
                <a:solidFill>
                  <a:schemeClr val="accent2"/>
                </a:solidFill>
              </a:rPr>
              <a:t>Summernote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Utilitaire</a:t>
            </a:r>
            <a:r>
              <a:rPr lang="en-US" sz="1200" b="1" dirty="0">
                <a:solidFill>
                  <a:schemeClr val="tx1"/>
                </a:solidFill>
              </a:rPr>
              <a:t> pour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les text areas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7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53D94D-6DDF-1050-8C99-9A43F3692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000" b="1" dirty="0" err="1"/>
              <a:t>TextArea</a:t>
            </a:r>
            <a:r>
              <a:rPr lang="fr-CA" sz="4000" b="1" dirty="0"/>
              <a:t> </a:t>
            </a:r>
            <a:r>
              <a:rPr lang="fr-CA" sz="4000" b="1" dirty="0" err="1"/>
              <a:t>Summernote</a:t>
            </a:r>
            <a:endParaRPr lang="fr-CA" sz="4000" b="1"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D144487F-3E71-4DBA-99A4-BA8E7E4D0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accent3"/>
                </a:solidFill>
              </a:rPr>
              <a:t>Permet d’ajouter des fonctionnalités sur les </a:t>
            </a:r>
            <a:r>
              <a:rPr lang="fr-CA" b="1" dirty="0" err="1">
                <a:solidFill>
                  <a:schemeClr val="accent3"/>
                </a:solidFill>
              </a:rPr>
              <a:t>TextArea</a:t>
            </a:r>
            <a:r>
              <a:rPr lang="fr-CA" dirty="0">
                <a:solidFill>
                  <a:schemeClr val="accent3"/>
                </a:solidFill>
              </a:rPr>
              <a:t> tels que la couleur du texte, l’alignement, l’ajout de liens et d’images, </a:t>
            </a:r>
            <a:r>
              <a:rPr lang="fr-CA" dirty="0" err="1">
                <a:solidFill>
                  <a:schemeClr val="accent3"/>
                </a:solidFill>
              </a:rPr>
              <a:t>etc</a:t>
            </a:r>
            <a:r>
              <a:rPr lang="fr-CA" dirty="0">
                <a:solidFill>
                  <a:schemeClr val="accent3"/>
                </a:solidFill>
              </a:rPr>
              <a:t>,  à l’aide d’une barre d’outils.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46B459-EDAE-4784-8909-32D420DB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62200"/>
            <a:ext cx="5029200" cy="37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Incorporer </a:t>
            </a:r>
            <a:r>
              <a:rPr lang="fr-CA" dirty="0" err="1"/>
              <a:t>Summernote</a:t>
            </a:r>
            <a:endParaRPr lang="fr-CA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1181100"/>
            <a:ext cx="8686800" cy="49149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Ajouter</a:t>
            </a:r>
            <a:r>
              <a:rPr lang="en-US" dirty="0">
                <a:solidFill>
                  <a:schemeClr val="accent3"/>
                </a:solidFill>
              </a:rPr>
              <a:t> les </a:t>
            </a:r>
            <a:r>
              <a:rPr lang="en-US" dirty="0" err="1">
                <a:solidFill>
                  <a:schemeClr val="accent3"/>
                </a:solidFill>
              </a:rPr>
              <a:t>références</a:t>
            </a:r>
            <a:r>
              <a:rPr lang="en-US" dirty="0">
                <a:solidFill>
                  <a:schemeClr val="accent3"/>
                </a:solidFill>
              </a:rPr>
              <a:t> à </a:t>
            </a:r>
            <a:r>
              <a:rPr lang="en-US" dirty="0" err="1">
                <a:solidFill>
                  <a:schemeClr val="accent3"/>
                </a:solidFill>
              </a:rPr>
              <a:t>Jquery</a:t>
            </a:r>
            <a:r>
              <a:rPr lang="en-US" dirty="0">
                <a:solidFill>
                  <a:schemeClr val="accent3"/>
                </a:solidFill>
              </a:rPr>
              <a:t> et Bootstrap </a:t>
            </a:r>
            <a:r>
              <a:rPr lang="en-US" dirty="0" err="1">
                <a:solidFill>
                  <a:schemeClr val="accent3"/>
                </a:solidFill>
              </a:rPr>
              <a:t>si</a:t>
            </a:r>
            <a:r>
              <a:rPr lang="en-US" dirty="0">
                <a:solidFill>
                  <a:schemeClr val="accent3"/>
                </a:solidFill>
              </a:rPr>
              <a:t> necessaire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Ajouter</a:t>
            </a:r>
            <a:r>
              <a:rPr lang="en-US" dirty="0">
                <a:solidFill>
                  <a:schemeClr val="accent3"/>
                </a:solidFill>
              </a:rPr>
              <a:t> les </a:t>
            </a:r>
            <a:r>
              <a:rPr lang="en-US" dirty="0" err="1">
                <a:solidFill>
                  <a:schemeClr val="accent3"/>
                </a:solidFill>
              </a:rPr>
              <a:t>références</a:t>
            </a:r>
            <a:r>
              <a:rPr lang="en-US" dirty="0">
                <a:solidFill>
                  <a:schemeClr val="accent3"/>
                </a:solidFill>
              </a:rPr>
              <a:t> dans le _layout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3C4104-115D-4C3A-90F9-F50A2404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13274"/>
            <a:ext cx="8839200" cy="3231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libraries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(jQuery,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--&gt;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En-tête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href="https://stackpath.bootstrapcdn.com/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/3.4.1/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/bootstrap.min.css" rel="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 de page</a:t>
            </a:r>
            <a:endParaRPr lang="fr-FR" alt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src="https://code.jquery.com/jquery-3.5.1.min.js"&gt;&lt;/script&gt;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src="https://stackpath.bootstrapcdn.com/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/3.4.1/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/bootstrap.min.js"&gt;&lt;/script&gt;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summernote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En-tête</a:t>
            </a: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href="https://cdn.jsdelivr.net/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/summernote.min.css" rel="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 de page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/summernote.min.js"&gt;&lt;/script&gt;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8319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D1091-4D20-429D-B00F-0A2F4F6AA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Ajouter la classe et le script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FEBAAE-6AC7-4AE6-A550-232062F6C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51113"/>
            <a:ext cx="868680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="col-8"&gt;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       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 </a:t>
            </a:r>
            <a:r>
              <a:rPr lang="fr-FR" altLang="fr-FR" sz="1400" dirty="0">
                <a:solidFill>
                  <a:srgbClr val="000000"/>
                </a:solidFill>
                <a:latin typeface="Consolas"/>
              </a:rPr>
              <a:t> 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/>
              </a:rPr>
              <a:t>textarea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/>
              </a:rPr>
              <a:t>asp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/>
              </a:rPr>
              <a:t>-for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formcontrol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"&gt;&lt;/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/>
              </a:rPr>
              <a:t>textarea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&gt;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>
                <a:solidFill>
                  <a:srgbClr val="0000FF"/>
                </a:solidFill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&lt;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</a:rPr>
              <a:t>span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1" i="0" u="none" strike="noStrike" cap="none" normalizeH="0" baseline="0" err="1">
                <a:ln>
                  <a:noFill/>
                </a:ln>
                <a:solidFill>
                  <a:srgbClr val="800080"/>
                </a:solidFill>
                <a:effectLst/>
                <a:latin typeface="Consolas"/>
              </a:rPr>
              <a:t>asp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/>
              </a:rPr>
              <a:t>-validation-for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-danger"&gt;&lt;/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</a:rPr>
              <a:t>span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&gt;</a:t>
            </a:r>
            <a:endParaRPr lang="fr-FR" altLang="fr-FR" sz="1400" dirty="0">
              <a:solidFill>
                <a:srgbClr val="000000"/>
              </a:solidFill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53E0A8-BDD1-47F4-9957-0C949855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267200"/>
            <a:ext cx="868680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@section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Scripts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ValidationScriptsPartial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nsolas"/>
              </a:rPr>
              <a:t>   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$(document).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ready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() {$(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/>
              </a:rPr>
              <a:t>'.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(); });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Légende : flèche vers le bas 5">
            <a:extLst>
              <a:ext uri="{FF2B5EF4-FFF2-40B4-BE49-F238E27FC236}">
                <a16:creationId xmlns:a16="http://schemas.microsoft.com/office/drawing/2014/main" id="{9288309E-AFEE-4CDA-BCA6-2A3FBC6219BC}"/>
              </a:ext>
            </a:extLst>
          </p:cNvPr>
          <p:cNvSpPr/>
          <p:nvPr/>
        </p:nvSpPr>
        <p:spPr>
          <a:xfrm>
            <a:off x="1752600" y="3144053"/>
            <a:ext cx="6172200" cy="1600200"/>
          </a:xfrm>
          <a:prstGeom prst="downArrowCallout">
            <a:avLst>
              <a:gd name="adj1" fmla="val 25000"/>
              <a:gd name="adj2" fmla="val 25861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On aura une intro de javascript un peu plus tard dans la session, ici on met l’extension </a:t>
            </a:r>
            <a:r>
              <a:rPr lang="fr-CA" i="1" dirty="0" err="1">
                <a:solidFill>
                  <a:schemeClr val="tx1"/>
                </a:solidFill>
                <a:highlight>
                  <a:srgbClr val="FFFF00"/>
                </a:highlight>
              </a:rPr>
              <a:t>summernote</a:t>
            </a:r>
            <a:r>
              <a:rPr lang="fr-CA" dirty="0"/>
              <a:t> à tous les éléments ayant une classe </a:t>
            </a:r>
            <a:r>
              <a:rPr lang="fr-CA" i="1" dirty="0" err="1">
                <a:solidFill>
                  <a:schemeClr val="tx1"/>
                </a:solidFill>
                <a:highlight>
                  <a:srgbClr val="00FF00"/>
                </a:highlight>
              </a:rPr>
              <a:t>summernote</a:t>
            </a:r>
            <a:endParaRPr lang="fr-CA" i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37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4F24-D87A-4456-A964-9C133D59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3200" b="1" dirty="0" err="1"/>
              <a:t>TextArea</a:t>
            </a:r>
            <a:r>
              <a:rPr lang="fr-CA" sz="3200" b="1" dirty="0"/>
              <a:t> simple versus </a:t>
            </a:r>
            <a:r>
              <a:rPr lang="fr-CA" sz="3200" b="1" dirty="0" err="1"/>
              <a:t>TextArea</a:t>
            </a:r>
            <a:r>
              <a:rPr lang="fr-CA" sz="3200" b="1" dirty="0"/>
              <a:t> avec </a:t>
            </a:r>
            <a:r>
              <a:rPr lang="fr-CA" sz="3200" b="1" dirty="0" err="1"/>
              <a:t>Summernote</a:t>
            </a:r>
            <a:endParaRPr lang="fr-CA" sz="32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17E93F-6F6E-4AC9-B4D7-6C607EA2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57400"/>
            <a:ext cx="4469606" cy="2652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9B8EEA-8E3E-45D8-A299-F96C12F3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57400"/>
            <a:ext cx="4472172" cy="26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2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073944"/>
            <a:ext cx="5429250" cy="4750594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46142">
            <a:off x="214044" y="2313101"/>
            <a:ext cx="8991600" cy="5069805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Gestion des</a:t>
            </a:r>
            <a:br>
              <a:rPr lang="en-US" sz="1600" b="1" dirty="0">
                <a:solidFill>
                  <a:schemeClr val="accent2"/>
                </a:solidFill>
              </a:rPr>
            </a:br>
            <a:r>
              <a:rPr lang="en-US" sz="1600" b="1" dirty="0">
                <a:solidFill>
                  <a:schemeClr val="accent2"/>
                </a:solidFill>
              </a:rPr>
              <a:t>images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WebRootPath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FileStream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219201"/>
            <a:ext cx="7735765" cy="42672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chemeClr val="accent2"/>
                </a:solidFill>
              </a:rPr>
              <a:t>Représentation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sz="3200" b="1" dirty="0" err="1">
                <a:solidFill>
                  <a:schemeClr val="accent2"/>
                </a:solidFill>
              </a:rPr>
              <a:t>visuelle</a:t>
            </a:r>
            <a:endParaRPr lang="en-US" sz="3200" b="1" dirty="0">
              <a:solidFill>
                <a:schemeClr val="accent2"/>
              </a:solidFill>
            </a:endParaRPr>
          </a:p>
          <a:p>
            <a:r>
              <a:rPr lang="fr-CA" sz="2000" dirty="0"/>
              <a:t>Tag Helpers</a:t>
            </a:r>
          </a:p>
          <a:p>
            <a:r>
              <a:rPr lang="fr-CA" sz="2000" dirty="0"/>
              <a:t>Balises HTML</a:t>
            </a:r>
          </a:p>
          <a:p>
            <a:r>
              <a:rPr lang="fr-CA" sz="2000" dirty="0"/>
              <a:t>Type input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3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CB44C-9725-4BCE-96DF-21F3654E0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3"/>
                </a:solidFill>
              </a:rPr>
              <a:t>Bonnes pratiques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F6ABD2-4B0A-4292-8257-133792AEC28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8464550" cy="4419600"/>
          </a:xfrm>
        </p:spPr>
        <p:txBody>
          <a:bodyPr/>
          <a:lstStyle/>
          <a:p>
            <a:r>
              <a:rPr lang="fr-CA" dirty="0"/>
              <a:t>Utiliser des constantes et strings pour les informations globales dans </a:t>
            </a:r>
            <a:r>
              <a:rPr lang="fr-CA" i="1" dirty="0"/>
              <a:t>Utility</a:t>
            </a:r>
            <a:endParaRPr lang="fr-CA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1C3DE5-679C-4D2C-98FA-6D0FC8C3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281" y="3042790"/>
            <a:ext cx="765626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dossier images directement dans le Root</a:t>
            </a:r>
            <a:endParaRPr lang="fr-FR" alt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ImagePath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@"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~/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images/"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ImageGeneric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@"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~/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images/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TravelGeneric.png"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8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Controller: </a:t>
            </a:r>
            <a:r>
              <a:rPr lang="fr-CA" dirty="0"/>
              <a:t>Action </a:t>
            </a:r>
            <a:r>
              <a:rPr lang="fr-CA" dirty="0" err="1"/>
              <a:t>Create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8686800" cy="4419600"/>
          </a:xfrm>
        </p:spPr>
        <p:txBody>
          <a:bodyPr/>
          <a:lstStyle/>
          <a:p>
            <a:pPr algn="l"/>
            <a:r>
              <a:rPr lang="fr-CA" dirty="0"/>
              <a:t>Récupérer le chemin à la racine</a:t>
            </a:r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D3FD76-207F-4589-8BC0-5CBF11572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69" y="1823265"/>
            <a:ext cx="849630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CrazyBooksDbContext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6131289-4F52-42F3-A72B-54C964756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69" y="2607781"/>
            <a:ext cx="849630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CrazyBooksDbContext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crazyBooksDbContext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 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crazyBooksDbContext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36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Controller: </a:t>
            </a:r>
            <a:r>
              <a:rPr lang="fr-CA" dirty="0"/>
              <a:t>Action </a:t>
            </a:r>
            <a:r>
              <a:rPr lang="fr-CA" dirty="0" err="1"/>
              <a:t>Create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8686800" cy="4419600"/>
          </a:xfrm>
        </p:spPr>
        <p:txBody>
          <a:bodyPr/>
          <a:lstStyle/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69E6B7-1C7E-49D5-BB28-9AD872E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7" y="1058864"/>
            <a:ext cx="8958943" cy="49398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//POST CREATE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HttpPost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IActionResult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 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if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ModelState.IsValid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</a:t>
            </a: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      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webRootPath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_webHostEnvironment.WebRootPath;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//La racine de notre serveur.</a:t>
            </a:r>
            <a:r>
              <a:rPr lang="fr-FR" altLang="fr-FR" sz="1050">
                <a:solidFill>
                  <a:srgbClr val="008000"/>
                </a:solidFill>
                <a:latin typeface="Consolas"/>
              </a:rPr>
              <a:t> </a:t>
            </a: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       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FF"/>
                </a:solidFill>
                <a:latin typeface="Consolas"/>
              </a:rPr>
              <a:t>      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 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files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HttpContext.Request.Form.Files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;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//nouvelle image récupérée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       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8F08C4"/>
                </a:solidFill>
                <a:latin typeface="Consolas"/>
              </a:rPr>
              <a:t>      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 if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files.Count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&gt; 0)       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         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fileName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Guid.NewGuid().ToString();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Nom fichier généré, unique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lang="fr-FR" altLang="fr-FR" sz="1050">
                <a:solidFill>
                  <a:srgbClr val="008000"/>
                </a:solidFill>
                <a:latin typeface="Consolas"/>
              </a:rPr>
              <a:t>(on évite les Path </a:t>
            </a:r>
            <a:r>
              <a:rPr lang="fr-FR" altLang="fr-FR" sz="1050" err="1">
                <a:solidFill>
                  <a:srgbClr val="008000"/>
                </a:solidFill>
                <a:latin typeface="Consolas"/>
              </a:rPr>
              <a:t>Traversal</a:t>
            </a: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 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         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uploads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Path.Combine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webRootPath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,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AppContants.ImagePath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chemin pour les image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            </a:t>
            </a:r>
            <a:r>
              <a:rPr lang="fr-FR" altLang="fr-FR" sz="1050" dirty="0">
                <a:solidFill>
                  <a:srgbClr val="0000FF"/>
                </a:solidFill>
                <a:latin typeface="Consolas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extension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Path.GetExtension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(files[0].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extraire l'extension du fichier</a:t>
            </a:r>
            <a:endParaRPr lang="fr-FR" altLang="fr-FR" sz="1050" dirty="0">
              <a:solidFill>
                <a:srgbClr val="008000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Créer un canal pour transférer le </a:t>
            </a: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fichier</a:t>
            </a:r>
            <a:endParaRPr lang="fr-FR" altLang="fr-F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FF"/>
                </a:solidFill>
                <a:latin typeface="Consolas"/>
              </a:rPr>
              <a:t>            </a:t>
            </a:r>
            <a:r>
              <a:rPr lang="fr-FR" altLang="fr-FR" sz="1050" err="1">
                <a:solidFill>
                  <a:srgbClr val="0000FF"/>
                </a:solidFill>
                <a:latin typeface="Consolas"/>
              </a:rPr>
              <a:t>using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(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1F377F"/>
                </a:solidFill>
                <a:effectLst/>
                <a:latin typeface="Consolas"/>
              </a:rPr>
              <a:t>filesStreams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new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FileStream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Path.Combine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uploads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, 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fileName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+ extension), 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FileMode.Create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))</a:t>
            </a:r>
            <a:endParaRPr lang="fr-FR" altLang="fr-FR" sz="1050">
              <a:solidFill>
                <a:srgbClr val="000000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{</a:t>
            </a:r>
            <a:endParaRPr lang="fr-FR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  <a:latin typeface="Consolas"/>
              </a:rPr>
              <a:t>                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files[0].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CopyTo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filesStreams</a:t>
            </a:r>
            <a:r>
              <a:rPr lang="fr-FR" altLang="fr-FR" sz="1050">
                <a:solidFill>
                  <a:srgbClr val="000000"/>
                </a:solidFill>
                <a:latin typeface="Consolas"/>
              </a:rPr>
              <a:t>);</a:t>
            </a:r>
            <a:endParaRPr lang="fr-FR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  <a:latin typeface="Consolas"/>
              </a:rPr>
              <a:t>            }</a:t>
            </a:r>
            <a:endParaRPr 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Composer le nom du fichier avec son extension qui sera enregistré dans la BD</a:t>
            </a:r>
            <a:endParaRPr lang="fr-FR" altLang="fr-FR" sz="1050" dirty="0">
              <a:solidFill>
                <a:srgbClr val="008000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avec 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 relatif à partir du Root</a:t>
            </a:r>
            <a:endParaRPr lang="fr-FR" dirty="0">
              <a:solidFill>
                <a:srgbClr val="000000"/>
              </a:solidFill>
              <a:latin typeface="Consolas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8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ou sans 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 relatif (le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 devra être ajouté dans la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View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           </a:t>
            </a:r>
            <a:endParaRPr 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travel.TravelImage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= 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+ extension;        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               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8000"/>
                </a:solidFill>
                <a:latin typeface="Consolas"/>
              </a:rPr>
              <a:t>        </a:t>
            </a:r>
            <a:r>
              <a:rPr kumimoji="0" lang="fr-FR" altLang="fr-FR" sz="105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/>
              </a:rPr>
              <a:t>// Ajouter à la BD</a:t>
            </a:r>
            <a:endParaRPr lang="fr-FR" altLang="fr-FR" sz="105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      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await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_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context.Travel.AddAsync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       </a:t>
            </a:r>
            <a:r>
              <a:rPr lang="fr-FR" sz="1100" dirty="0" err="1">
                <a:solidFill>
                  <a:srgbClr val="0000FF"/>
                </a:solidFill>
                <a:latin typeface="Consolas"/>
              </a:rPr>
              <a:t>await</a:t>
            </a:r>
            <a:r>
              <a:rPr lang="fr-FR" sz="1100" dirty="0">
                <a:solidFill>
                  <a:srgbClr val="000000"/>
                </a:solidFill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_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context.SaveChanges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();</a:t>
            </a:r>
            <a:r>
              <a:rPr lang="fr-FR" altLang="fr-FR" sz="1050" dirty="0">
                <a:solidFill>
                  <a:srgbClr val="000000"/>
                </a:solidFill>
                <a:latin typeface="Consolas"/>
              </a:rPr>
              <a:t> 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    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return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RedirectToAction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nameof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(Index));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return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this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.View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</a:t>
            </a:r>
            <a:endParaRPr lang="fr-FR" altLang="fr-F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}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742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8B3A-9E83-4770-808C-1A673CDF8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/>
              <a:t>HTML &lt;</a:t>
            </a:r>
            <a:r>
              <a:rPr lang="fr-CA" b="1" dirty="0" err="1"/>
              <a:t>form</a:t>
            </a:r>
            <a:r>
              <a:rPr lang="fr-CA" b="1" dirty="0"/>
              <a:t>&gt; </a:t>
            </a:r>
            <a:r>
              <a:rPr lang="fr-CA" b="1" dirty="0" err="1">
                <a:solidFill>
                  <a:schemeClr val="accent5"/>
                </a:solidFill>
              </a:rPr>
              <a:t>enctype</a:t>
            </a:r>
            <a:r>
              <a:rPr lang="fr-CA" b="1" dirty="0"/>
              <a:t> </a:t>
            </a:r>
            <a:r>
              <a:rPr lang="fr-CA" b="1" dirty="0" err="1"/>
              <a:t>Attribute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7D50DF-807A-4FD6-96F3-455411727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Cet attribut détermine la façon dont les données du formulaire sont encodées pour être envoyées au serveur</a:t>
            </a:r>
          </a:p>
          <a:p>
            <a:endParaRPr lang="fr-CA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2E3B11C-2AD8-4417-9CE8-C91FDE67C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40092"/>
              </p:ext>
            </p:extLst>
          </p:nvPr>
        </p:nvGraphicFramePr>
        <p:xfrm>
          <a:off x="381000" y="2667000"/>
          <a:ext cx="8458200" cy="23545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980991667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869774816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fr-CA" dirty="0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237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/>
                        <a:t>application/x-www-</a:t>
                      </a:r>
                      <a:r>
                        <a:rPr lang="fr-CA" dirty="0" err="1"/>
                        <a:t>form</a:t>
                      </a:r>
                      <a:r>
                        <a:rPr lang="fr-CA" dirty="0"/>
                        <a:t>-</a:t>
                      </a:r>
                      <a:r>
                        <a:rPr lang="fr-CA" dirty="0" err="1"/>
                        <a:t>urlencoded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Valeur par défaut, tous les caractères sont encodés, les symboles spéciaux sont convertis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799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 err="1"/>
                        <a:t>multipart</a:t>
                      </a:r>
                      <a:r>
                        <a:rPr lang="fr-CA" dirty="0"/>
                        <a:t>/</a:t>
                      </a:r>
                      <a:r>
                        <a:rPr lang="fr-CA" dirty="0" err="1"/>
                        <a:t>form</a:t>
                      </a:r>
                      <a:r>
                        <a:rPr lang="fr-CA" dirty="0"/>
                        <a:t>-data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Obligatoire pour le téléchargement de fichiers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1191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 err="1"/>
                        <a:t>text</a:t>
                      </a:r>
                      <a:r>
                        <a:rPr lang="fr-CA" dirty="0"/>
                        <a:t>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Données sans encodage, déconseillé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83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8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E212B-3FE4-4322-8000-823CFF781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/>
              <a:t>View</a:t>
            </a:r>
            <a:r>
              <a:rPr lang="fr-CA" dirty="0"/>
              <a:t> </a:t>
            </a:r>
            <a:r>
              <a:rPr lang="fr-CA" dirty="0" err="1"/>
              <a:t>Create</a:t>
            </a:r>
            <a:endParaRPr lang="fr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9DB62D-00F2-4580-B790-A1BDF5B3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1152465"/>
            <a:ext cx="8980714" cy="52168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="form-horizontal"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method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="post"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enctype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="multipart/form-data"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asp-action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="Create"&gt;</a:t>
            </a:r>
            <a:r>
              <a:rPr kumimoji="0" lang="fr-CA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CA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="col-8"&gt;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CA" altLang="fr-FR" sz="140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input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="file"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name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="files"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uploadBox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asp-for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="form-control"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/&gt;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  <a:cs typeface="Courier New"/>
            </a:endParaRPr>
          </a:p>
          <a:p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span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asp-validation-for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="text-danger"&gt;&lt;/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span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button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="submit"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-primary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form-control</a:t>
            </a:r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"&gt;</a:t>
            </a:r>
            <a:endParaRPr lang="fr-CA" altLang="fr-FR" sz="1000" dirty="0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    &lt;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fas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fa-plus"&gt;&lt;/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&amp;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nbsp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Create</a:t>
            </a:r>
            <a:endParaRPr lang="fr-CA" altLang="fr-FR" sz="1000" dirty="0">
              <a:solidFill>
                <a:srgbClr val="000000"/>
              </a:solidFill>
              <a:latin typeface="Consolas"/>
              <a:ea typeface="Times New Roman" panose="02020603050405020304" pitchFamily="18" charset="0"/>
              <a:cs typeface="Courier New"/>
            </a:endParaRPr>
          </a:p>
          <a:p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button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endParaRPr lang="fr-CA" altLang="fr-FR" sz="1000" b="0" i="0" u="none" strike="noStrike" cap="none" normalizeH="0" baseline="0" dirty="0">
              <a:ln>
                <a:noFill/>
              </a:ln>
              <a:effectLst/>
              <a:latin typeface="Consolas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="col"&gt;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CA" altLang="fr-FR" sz="140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a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asp-action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="Index"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btn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-success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form-control</a:t>
            </a:r>
            <a:r>
              <a:rPr lang="en-CA" altLang="fr-FR" sz="140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"&gt;</a:t>
            </a:r>
            <a:endParaRPr lang="fr-CA" altLang="fr-FR" sz="1000" dirty="0">
              <a:solidFill>
                <a:srgbClr val="000000"/>
              </a:solidFill>
              <a:latin typeface="Consolas"/>
              <a:ea typeface="Times New Roman" panose="02020603050405020304" pitchFamily="18" charset="0"/>
              <a:cs typeface="Courier New"/>
            </a:endParaRPr>
          </a:p>
          <a:p>
            <a:r>
              <a:rPr lang="en-CA" altLang="fr-FR" sz="140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    &lt;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fas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fa-arrow-alt-circle-left"&gt;&lt;/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i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&amp;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nbsp;</a:t>
            </a:r>
            <a:r>
              <a:rPr kumimoji="0" lang="en-CA" altLang="fr-FR" sz="1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Back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to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List</a:t>
            </a:r>
            <a:endParaRPr lang="fr-CA" altLang="fr-FR" sz="1000" dirty="0">
              <a:solidFill>
                <a:srgbClr val="000000"/>
              </a:solidFill>
              <a:latin typeface="Consolas"/>
              <a:ea typeface="Times New Roman" panose="02020603050405020304" pitchFamily="18" charset="0"/>
              <a:cs typeface="Courier New"/>
            </a:endParaRPr>
          </a:p>
          <a:p>
            <a:r>
              <a:rPr lang="en-CA" altLang="fr-FR" sz="1400" dirty="0">
                <a:solidFill>
                  <a:srgbClr val="0000FF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   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a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endParaRPr lang="fr-CA" altLang="fr-FR" sz="1000" b="0" i="0" u="none" strike="noStrike" cap="none" normalizeH="0" baseline="0">
              <a:ln>
                <a:noFill/>
              </a:ln>
              <a:effectLst/>
              <a:latin typeface="Consolas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="col-4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text-center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/>
                <a:ea typeface="Times New Roman" panose="02020603050405020304" pitchFamily="18" charset="0"/>
                <a:cs typeface="Courier New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pt-4"&gt;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AppContants.ImagePathView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@AppContants.ImageGeneric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width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="100%"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style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border-radius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5px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border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1px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solid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#bbb9b9"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&lt;/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div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fr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Légende : flèche vers le haut 2">
            <a:extLst>
              <a:ext uri="{FF2B5EF4-FFF2-40B4-BE49-F238E27FC236}">
                <a16:creationId xmlns:a16="http://schemas.microsoft.com/office/drawing/2014/main" id="{F4340360-73BE-4903-A44A-21CB3F2202C2}"/>
              </a:ext>
            </a:extLst>
          </p:cNvPr>
          <p:cNvSpPr/>
          <p:nvPr/>
        </p:nvSpPr>
        <p:spPr>
          <a:xfrm>
            <a:off x="1752600" y="5334000"/>
            <a:ext cx="3733800" cy="1447800"/>
          </a:xfrm>
          <a:prstGeom prst="up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highlight>
                  <a:srgbClr val="FFFF00"/>
                </a:highlight>
              </a:rPr>
              <a:t>/images/</a:t>
            </a:r>
            <a:r>
              <a:rPr lang="fr-CA" dirty="0">
                <a:solidFill>
                  <a:schemeClr val="tx1"/>
                </a:solidFill>
                <a:highlight>
                  <a:srgbClr val="00FFFF"/>
                </a:highlight>
              </a:rPr>
              <a:t>TravelGeneric.png </a:t>
            </a:r>
          </a:p>
        </p:txBody>
      </p:sp>
    </p:spTree>
    <p:extLst>
      <p:ext uri="{BB962C8B-B14F-4D97-AF65-F5344CB8AC3E}">
        <p14:creationId xmlns:p14="http://schemas.microsoft.com/office/powerpoint/2010/main" val="371302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9200"/>
            <a:ext cx="5429250" cy="4750594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79886">
            <a:off x="308976" y="2582089"/>
            <a:ext cx="8991600" cy="5069805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Notifications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librairie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Toastr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Partial View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9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F1AC65-B038-E8C3-0C5E-5C2C9BFBC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 err="1"/>
              <a:t>Toastr</a:t>
            </a:r>
            <a:endParaRPr lang="fr-CA" b="1"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FF903E56-8D8F-4879-9A81-D14F0644F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Exemples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DC7DFF-B9BF-4419-8E5B-8F496740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3116"/>
            <a:ext cx="6781800" cy="325453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B5F442-092B-4067-9028-0CF0853BD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3" y="4419600"/>
            <a:ext cx="2857899" cy="895475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782C4A-AEED-454A-8A38-1C712A12F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315075"/>
            <a:ext cx="293410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CB44C-9725-4BCE-96DF-21F3654E0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3"/>
                </a:solidFill>
              </a:rPr>
              <a:t>Bonnes pratiques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F6ABD2-4B0A-4292-8257-133792AEC28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9067800" cy="4419600"/>
          </a:xfrm>
        </p:spPr>
        <p:txBody>
          <a:bodyPr/>
          <a:lstStyle/>
          <a:p>
            <a:r>
              <a:rPr lang="fr-CA" dirty="0"/>
              <a:t>Utiliser des constantes pour éviter les « strings magiques » dans </a:t>
            </a:r>
            <a:r>
              <a:rPr lang="fr-CA" i="1" dirty="0"/>
              <a:t>Utility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A69BC2-84E7-4BC5-8F2A-74E0CA48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2716949"/>
            <a:ext cx="48768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4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>
                <a:solidFill>
                  <a:schemeClr val="accent2"/>
                </a:solidFill>
              </a:rPr>
              <a:t>Toastr</a:t>
            </a:r>
            <a:r>
              <a:rPr lang="fr-CA" dirty="0">
                <a:solidFill>
                  <a:schemeClr val="accent2"/>
                </a:solidFill>
              </a:rPr>
              <a:t>: </a:t>
            </a:r>
            <a:r>
              <a:rPr lang="fr-CA" dirty="0"/>
              <a:t>Notifications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868680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/>
                </a:solidFill>
              </a:rPr>
              <a:t>Ajouter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référence</a:t>
            </a:r>
            <a:r>
              <a:rPr lang="en-US" dirty="0">
                <a:solidFill>
                  <a:schemeClr val="accent3"/>
                </a:solidFill>
              </a:rPr>
              <a:t> dans le _layout</a:t>
            </a:r>
          </a:p>
          <a:p>
            <a:pPr algn="l"/>
            <a:endParaRPr lang="fr-CA" dirty="0">
              <a:solidFill>
                <a:schemeClr val="accent3"/>
              </a:solidFill>
            </a:endParaRPr>
          </a:p>
          <a:p>
            <a:pPr algn="l"/>
            <a:endParaRPr lang="fr-CA" dirty="0">
              <a:solidFill>
                <a:schemeClr val="accent3"/>
              </a:solidFill>
            </a:endParaRPr>
          </a:p>
          <a:p>
            <a:pPr algn="l"/>
            <a:endParaRPr lang="fr-CA" dirty="0">
              <a:solidFill>
                <a:schemeClr val="accent3"/>
              </a:solidFill>
            </a:endParaRPr>
          </a:p>
          <a:p>
            <a:pPr algn="l"/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C2F989-D7D8-4319-AEB8-3348E05A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9" y="1981200"/>
            <a:ext cx="899160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/summernote@0.8.18/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/summernote.min.css"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="https://cdnjs.cloudflare.com/ajax/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libs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/toastr.js/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latest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/toastr.min.css"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crossorigin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anonymous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/site.css"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6ECDA1-207D-401A-AFE2-262310BF4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3" y="4387840"/>
            <a:ext cx="897334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</a:rPr>
              <a:t>footer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="~/lib/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="~/lib/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/bootstrap.bundle.min.js"&gt;&lt;/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/site.js"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-append-version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="https://cdnjs.cloudflare.com/ajax/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libs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/toastr.js/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latest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4189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23AC-42E5-4609-A9C6-16788D916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4000" b="1" dirty="0"/>
              <a:t>Créez une </a:t>
            </a:r>
            <a:r>
              <a:rPr lang="fr-CA" sz="4000" b="1" dirty="0">
                <a:solidFill>
                  <a:schemeClr val="accent3"/>
                </a:solidFill>
              </a:rPr>
              <a:t>Partial </a:t>
            </a:r>
            <a:r>
              <a:rPr lang="fr-CA" sz="4000" b="1" dirty="0" err="1">
                <a:solidFill>
                  <a:schemeClr val="accent3"/>
                </a:solidFill>
              </a:rPr>
              <a:t>View</a:t>
            </a:r>
            <a:r>
              <a:rPr lang="fr-CA" sz="4000" b="1" dirty="0">
                <a:solidFill>
                  <a:schemeClr val="accent3"/>
                </a:solidFill>
              </a:rPr>
              <a:t> </a:t>
            </a:r>
            <a:r>
              <a:rPr lang="fr-CA" sz="4000" b="1" dirty="0"/>
              <a:t>pour les notifications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638219-E161-4061-85FA-CC8E66E8B1D2}"/>
              </a:ext>
            </a:extLst>
          </p:cNvPr>
          <p:cNvSpPr txBox="1"/>
          <p:nvPr/>
        </p:nvSpPr>
        <p:spPr>
          <a:xfrm>
            <a:off x="244642" y="1606204"/>
            <a:ext cx="8831179" cy="390081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ChampsSpeciaux.Utility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8F08C4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!= </a:t>
            </a:r>
            <a:r>
              <a:rPr lang="fr-CA" sz="1200" dirty="0" err="1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="~/lib/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jquery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/jquery.min.js"&gt;&lt;/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="https://cdnjs.cloudflare.com/ajax/libs/toastr.js/latest/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/toastr.min.js"&gt;&lt;/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en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type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text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/javascript"&gt;</a:t>
            </a:r>
            <a:endParaRPr lang="fr-CA" sz="1200" dirty="0">
              <a:effectLst/>
              <a:latin typeface="Consolas"/>
              <a:ea typeface="Times New Roman" panose="02020603050405020304" pitchFamily="18" charset="0"/>
              <a:cs typeface="Courier New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000000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    </a:t>
            </a: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toastr.success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AppContants.Success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);</a:t>
            </a:r>
            <a:endParaRPr lang="fr-CA" sz="1200" dirty="0">
              <a:effectLst/>
              <a:highlight>
                <a:srgbClr val="FFFF00"/>
              </a:highlight>
              <a:latin typeface="Consolas"/>
              <a:ea typeface="Times New Roman" panose="02020603050405020304" pitchFamily="18" charset="0"/>
              <a:cs typeface="Courier New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8F08C4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!= </a:t>
            </a:r>
            <a:r>
              <a:rPr lang="fr-CA" sz="1200" dirty="0" err="1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="~/lib/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jquery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/jquery.min.js"&gt;&lt;/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="https://cdnjs.cloudflare.com/ajax/libs/toastr.js/latest/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/toastr.min.js"&gt;&lt;/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en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FF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type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="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text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/javascript"&gt;</a:t>
            </a:r>
            <a:endParaRPr lang="fr-CA" sz="1200" dirty="0">
              <a:effectLst/>
              <a:latin typeface="Consolas"/>
              <a:ea typeface="Times New Roman" panose="02020603050405020304" pitchFamily="18" charset="0"/>
              <a:cs typeface="Courier New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000000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 </a:t>
            </a:r>
            <a:r>
              <a:rPr lang="fr-CA" sz="1200" dirty="0">
                <a:solidFill>
                  <a:srgbClr val="000000"/>
                </a:solidFill>
                <a:effectLst/>
                <a:latin typeface="Consolas"/>
                <a:ea typeface="Times New Roman" panose="02020603050405020304" pitchFamily="18" charset="0"/>
                <a:cs typeface="Courier New"/>
              </a:rPr>
              <a:t> </a:t>
            </a:r>
            <a:r>
              <a:rPr lang="fr-CA" sz="1200" dirty="0">
                <a:solidFill>
                  <a:srgbClr val="000000"/>
                </a:solidFill>
                <a:latin typeface="Consolas"/>
                <a:ea typeface="Times New Roman" panose="02020603050405020304" pitchFamily="18" charset="0"/>
                <a:cs typeface="Courier New"/>
              </a:rPr>
              <a:t>   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toastr.error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AppContants.Error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/>
                <a:ea typeface="Times New Roman" panose="02020603050405020304" pitchFamily="18" charset="0"/>
                <a:cs typeface="Courier New"/>
              </a:rPr>
              <a:t>);</a:t>
            </a:r>
            <a:endParaRPr lang="fr-CA" sz="1200" dirty="0">
              <a:effectLst/>
              <a:highlight>
                <a:srgbClr val="FFFF00"/>
              </a:highlight>
              <a:latin typeface="Consolas"/>
              <a:ea typeface="Times New Roman" panose="02020603050405020304" pitchFamily="18" charset="0"/>
              <a:cs typeface="Courier New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5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en-US" dirty="0"/>
              <a:t>Rappel: ASP.NET Core Tag Helpers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457200" y="1181100"/>
            <a:ext cx="8686800" cy="49149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permettent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d’intégrer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code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côté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serveur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dans les Views Razor.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Simplifient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l’écriture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views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categories de Tag Helpers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selon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tâches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avec @using (_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ViewImports.cshtml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@using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AuthoringTagHelpers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addTadHelper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*,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Microsoft.AspNetCore.Mvc.TagHelpers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addTagHelper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*,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AuthoringTagHelpers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7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23AC-42E5-4609-A9C6-16788D916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4400" dirty="0"/>
              <a:t>Ajouter la </a:t>
            </a:r>
            <a:r>
              <a:rPr lang="fr-CA" sz="4400" dirty="0">
                <a:solidFill>
                  <a:schemeClr val="accent3"/>
                </a:solidFill>
              </a:rPr>
              <a:t>Partial </a:t>
            </a:r>
            <a:r>
              <a:rPr lang="fr-CA" sz="4400" dirty="0" err="1">
                <a:solidFill>
                  <a:schemeClr val="accent3"/>
                </a:solidFill>
              </a:rPr>
              <a:t>View</a:t>
            </a:r>
            <a:r>
              <a:rPr lang="fr-CA" sz="4400" dirty="0">
                <a:solidFill>
                  <a:schemeClr val="accent3"/>
                </a:solidFill>
              </a:rPr>
              <a:t> </a:t>
            </a:r>
            <a:r>
              <a:rPr lang="fr-CA" sz="4400" dirty="0"/>
              <a:t>dans le _</a:t>
            </a:r>
            <a:r>
              <a:rPr lang="fr-CA" sz="4400" dirty="0" err="1"/>
              <a:t>Layout</a:t>
            </a:r>
            <a:endParaRPr lang="fr-CA" sz="44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74C79A-E493-4AFA-84B8-DB323D7ED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59231"/>
            <a:ext cx="6781800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="container"&gt;</a:t>
            </a:r>
            <a:endParaRPr lang="fr-FR" alt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="main"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="pb-3"&gt;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partial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="_Notifications"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@RenderBody()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4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6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6C4F8-BF22-4D21-AE44-24290CB7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4400" dirty="0">
                <a:solidFill>
                  <a:schemeClr val="accent2"/>
                </a:solidFill>
              </a:rPr>
              <a:t>Appeler les notifications via </a:t>
            </a:r>
            <a:r>
              <a:rPr lang="fr-CA" sz="4400" dirty="0" err="1">
                <a:solidFill>
                  <a:schemeClr val="accent3"/>
                </a:solidFill>
              </a:rPr>
              <a:t>TempData</a:t>
            </a:r>
            <a:endParaRPr lang="fr-CA" sz="4400" dirty="0">
              <a:solidFill>
                <a:schemeClr val="accent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185B71-6B22-430B-A43C-0D8E11F38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42" y="2413337"/>
            <a:ext cx="860391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context.Travel.Update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context.Save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();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highlight>
                  <a:srgbClr val="00FF00"/>
                </a:highlight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TempData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[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AppContants.Success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] =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"The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was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updated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8F08C4"/>
                </a:solidFill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RedirectToAction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nameof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(Index));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 err="1">
                <a:solidFill>
                  <a:srgbClr val="8F08C4"/>
                </a:solidFill>
                <a:latin typeface="Consolas" panose="020B0609020204030204" pitchFamily="49" charset="0"/>
              </a:rPr>
              <a:t>e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lse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highlight>
                  <a:srgbClr val="00FF00"/>
                </a:highlight>
                <a:latin typeface="Consolas"/>
              </a:rPr>
              <a:t>   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TempData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[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AppContants.Error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] =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"An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occurred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while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updating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 the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/>
              </a:rPr>
              <a:t>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/>
              </a:rPr>
              <a:t>;</a:t>
            </a:r>
            <a:endParaRPr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nsolas"/>
              </a:rPr>
              <a:t>  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/>
              </a:rPr>
              <a:t>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View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);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A4644B-AFDB-409A-A297-6BE7BA4B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0" y="1511970"/>
            <a:ext cx="301984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en-US" dirty="0" err="1"/>
              <a:t>Catégorie</a:t>
            </a:r>
            <a:r>
              <a:rPr lang="en-US" dirty="0"/>
              <a:t>: Les musts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67817"/>
              </p:ext>
            </p:extLst>
          </p:nvPr>
        </p:nvGraphicFramePr>
        <p:xfrm>
          <a:off x="161192" y="2133600"/>
          <a:ext cx="8821615" cy="33121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8474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936867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Built-in</a:t>
                      </a:r>
                      <a:r>
                        <a:rPr lang="fr-CA" dirty="0"/>
                        <a:t> Tag Helper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b="1" dirty="0" err="1">
                          <a:latin typeface="Consolas" panose="020B0609020204030204" pitchFamily="49" charset="0"/>
                        </a:rPr>
                        <a:t>asp</a:t>
                      </a:r>
                      <a:r>
                        <a:rPr lang="fr-CA" sz="1600" b="1" dirty="0">
                          <a:latin typeface="Consolas" panose="020B0609020204030204" pitchFamily="49" charset="0"/>
                        </a:rPr>
                        <a:t>-for="</a:t>
                      </a:r>
                      <a:r>
                        <a:rPr lang="fr-CA" sz="1600" dirty="0" err="1">
                          <a:latin typeface="Consolas" panose="020B0609020204030204" pitchFamily="49" charset="0"/>
                        </a:rPr>
                        <a:t>propertyName</a:t>
                      </a:r>
                      <a:r>
                        <a:rPr lang="fr-CA" sz="1600" dirty="0">
                          <a:latin typeface="Consolas" panose="020B0609020204030204" pitchFamily="49" charset="0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Extrait la propriété du modèle (ex label or input)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asp-controller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="Order"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le</a:t>
                      </a:r>
                      <a:r>
                        <a:rPr lang="fr-CA" i="1" dirty="0"/>
                        <a:t> </a:t>
                      </a:r>
                      <a:r>
                        <a:rPr lang="fr-CA" i="1" dirty="0" err="1"/>
                        <a:t>controller</a:t>
                      </a:r>
                      <a:r>
                        <a:rPr lang="fr-CA" i="1" dirty="0"/>
                        <a:t> </a:t>
                      </a:r>
                      <a:r>
                        <a:rPr lang="fr-CA" dirty="0"/>
                        <a:t>associé à l'élément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19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asp-action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Upsert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l'action associé à l'élément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6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page-model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="@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Model.Item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propriété/colonne du modèle de données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3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asp-validation-summary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ModelOnly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"All"</a:t>
                      </a:r>
                    </a:p>
                    <a:p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"None"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Section qui affiche les messages de validation liés: - au modèle de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- au modèle de données et aux propriétés</a:t>
                      </a:r>
                    </a:p>
                    <a:p>
                      <a:r>
                        <a:rPr lang="en-CA" dirty="0"/>
                        <a:t>- </a:t>
                      </a:r>
                      <a:r>
                        <a:rPr lang="en-CA" dirty="0" err="1"/>
                        <a:t>Aucun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336663"/>
                  </a:ext>
                </a:extLst>
              </a:tr>
            </a:tbl>
          </a:graphicData>
        </a:graphic>
      </p:graphicFrame>
      <p:pic>
        <p:nvPicPr>
          <p:cNvPr id="4" name="Picture 17">
            <a:extLst>
              <a:ext uri="{FF2B5EF4-FFF2-40B4-BE49-F238E27FC236}">
                <a16:creationId xmlns:a16="http://schemas.microsoft.com/office/drawing/2014/main" id="{906EC074-9248-46D7-8217-E4E5C2B6708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0"/>
            <a:ext cx="2293289" cy="7620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7C5AFF-0718-4EE3-8323-B7908D84A018}"/>
              </a:ext>
            </a:extLst>
          </p:cNvPr>
          <p:cNvSpPr txBox="1"/>
          <p:nvPr/>
        </p:nvSpPr>
        <p:spPr>
          <a:xfrm>
            <a:off x="7114567" y="190150"/>
            <a:ext cx="203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solidFill>
                  <a:schemeClr val="accent3"/>
                </a:solidFill>
              </a:rPr>
              <a:t>@model </a:t>
            </a:r>
            <a:r>
              <a:rPr lang="fr-CA" sz="1600" b="1" dirty="0" err="1">
                <a:solidFill>
                  <a:schemeClr val="accent3"/>
                </a:solidFill>
              </a:rPr>
              <a:t>ClassName</a:t>
            </a:r>
            <a:endParaRPr lang="en-CA" sz="1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10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en-US" dirty="0" err="1"/>
              <a:t>Catégorie</a:t>
            </a:r>
            <a:r>
              <a:rPr lang="en-US" dirty="0"/>
              <a:t>: Les musts suite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76787"/>
              </p:ext>
            </p:extLst>
          </p:nvPr>
        </p:nvGraphicFramePr>
        <p:xfrm>
          <a:off x="161192" y="1371600"/>
          <a:ext cx="8821615" cy="37592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10600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715607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Built-in</a:t>
                      </a:r>
                      <a:r>
                        <a:rPr lang="fr-CA" dirty="0"/>
                        <a:t> Tag Helper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asp-validation-for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="Name"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Généralement utilisé dans un </a:t>
                      </a:r>
                      <a:r>
                        <a:rPr lang="fr-CA" dirty="0" err="1"/>
                        <a:t>span</a:t>
                      </a:r>
                      <a:r>
                        <a:rPr lang="fr-CA" dirty="0"/>
                        <a:t> pour présenter le message d'erreur lié à un élément du formulaire (input)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partial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name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="_EditAndBackToListButton" 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="Model.Id" /&gt;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</a:t>
                      </a:r>
                      <a:r>
                        <a:rPr lang="fr-CA" dirty="0" err="1"/>
                        <a:t>view</a:t>
                      </a:r>
                      <a:r>
                        <a:rPr lang="fr-CA" dirty="0"/>
                        <a:t> partielle</a:t>
                      </a:r>
                    </a:p>
                    <a:p>
                      <a:r>
                        <a:rPr lang="fr-CA" dirty="0"/>
                        <a:t>Identifie le paramètre passé à la </a:t>
                      </a:r>
                      <a:r>
                        <a:rPr lang="fr-CA" dirty="0" err="1"/>
                        <a:t>view</a:t>
                      </a:r>
                      <a:r>
                        <a:rPr lang="fr-CA" dirty="0"/>
                        <a:t> partielle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asp-page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="/Account/Register"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Permet de créer une référence </a:t>
                      </a:r>
                    </a:p>
                    <a:p>
                      <a:r>
                        <a:rPr lang="fr-CA" dirty="0"/>
                        <a:t> </a:t>
                      </a:r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href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="/Account/Register</a:t>
                      </a:r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asp-page-handler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tâche/action de redirection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7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asp-route-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cartId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="@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item.Id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le paramètre passé à la page de redirection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15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63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en-US" dirty="0"/>
              <a:t>Les input Types: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/>
        </p:nvGraphicFramePr>
        <p:xfrm>
          <a:off x="161192" y="1143001"/>
          <a:ext cx="8821616" cy="487439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520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  <a:gridCol w="2886808">
                  <a:extLst>
                    <a:ext uri="{9D8B030D-6E8A-4147-A177-3AD203B41FA5}">
                      <a16:colId xmlns:a16="http://schemas.microsoft.com/office/drawing/2014/main" val="2374460976"/>
                    </a:ext>
                  </a:extLst>
                </a:gridCol>
              </a:tblGrid>
              <a:tr h="390897">
                <a:tc>
                  <a:txBody>
                    <a:bodyPr/>
                    <a:lstStyle/>
                    <a:p>
                      <a:r>
                        <a:rPr lang="fr-CA" dirty="0"/>
                        <a:t>Input 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1285502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Sélecteur</a:t>
                      </a:r>
                      <a:r>
                        <a:rPr lang="en-CA" dirty="0"/>
                        <a:t> de couleur (</a:t>
                      </a:r>
                      <a:r>
                        <a:rPr lang="en-CA" dirty="0" err="1"/>
                        <a:t>varie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selon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navigateur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67470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Affiche un </a:t>
                      </a:r>
                      <a:r>
                        <a:rPr lang="en-CA" dirty="0" err="1"/>
                        <a:t>calendrier</a:t>
                      </a:r>
                      <a:r>
                        <a:rPr lang="en-CA" dirty="0"/>
                        <a:t> pour </a:t>
                      </a:r>
                      <a:r>
                        <a:rPr lang="en-CA" dirty="0" err="1"/>
                        <a:t>sélectionner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une</a:t>
                      </a:r>
                      <a:r>
                        <a:rPr lang="en-CA" dirty="0"/>
                        <a:t> date, </a:t>
                      </a:r>
                      <a:r>
                        <a:rPr lang="en-CA" dirty="0" err="1"/>
                        <a:t>valide</a:t>
                      </a:r>
                      <a:r>
                        <a:rPr lang="en-CA" dirty="0"/>
                        <a:t> le format de date.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Valide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le format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text@text.text</a:t>
                      </a:r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0896"/>
                  </a:ext>
                </a:extLst>
              </a:tr>
              <a:tr h="674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TextBox</a:t>
                      </a:r>
                      <a:r>
                        <a:rPr lang="en-CA" dirty="0"/>
                        <a:t> qui affiche un symbol pour </a:t>
                      </a:r>
                      <a:r>
                        <a:rPr lang="en-CA" dirty="0" err="1"/>
                        <a:t>chaque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caractère</a:t>
                      </a:r>
                      <a:r>
                        <a:rPr lang="en-CA" dirty="0"/>
                        <a:t> tape.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77307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 </a:t>
                      </a:r>
                      <a:r>
                        <a:rPr lang="en-CA" dirty="0" err="1"/>
                        <a:t>seul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choix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153440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checkbox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Aucun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ou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plusieurs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choix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8492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3C1BABE-12DC-48D6-9E4A-8588ACE6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4210050"/>
            <a:ext cx="1476375" cy="438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2C0EA5-89D1-4D19-BFF2-CC1FC5B4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19" y="1600200"/>
            <a:ext cx="1604962" cy="11867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892C6B-9D60-4DE4-8F48-BA6865CDB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791075"/>
            <a:ext cx="885825" cy="466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CCA065-703E-4500-A9A2-01BAA2CE2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662" y="5405754"/>
            <a:ext cx="12858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rmAutofit/>
          </a:bodyPr>
          <a:lstStyle/>
          <a:p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balises</a:t>
            </a:r>
            <a:r>
              <a:rPr lang="en-US" dirty="0"/>
              <a:t> HTML </a:t>
            </a:r>
            <a:r>
              <a:rPr lang="en-US" dirty="0" err="1"/>
              <a:t>spéciales</a:t>
            </a:r>
            <a:r>
              <a:rPr lang="en-US" dirty="0"/>
              <a:t>: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95626"/>
              </p:ext>
            </p:extLst>
          </p:nvPr>
        </p:nvGraphicFramePr>
        <p:xfrm>
          <a:off x="161192" y="1143000"/>
          <a:ext cx="8830408" cy="449752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41102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6689306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fr-CA" dirty="0"/>
                        <a:t>Input 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2249629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 /&gt;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Photo, image li</a:t>
                      </a:r>
                      <a:r>
                        <a:rPr lang="fr-CA" dirty="0" err="1"/>
                        <a:t>ée</a:t>
                      </a:r>
                      <a:r>
                        <a:rPr lang="fr-CA" dirty="0"/>
                        <a:t> ou à la source de données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1866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textarea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textarea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dirty="0">
                        <a:latin typeface="Consolas" panose="020B0609020204030204" pitchFamily="49" charset="0"/>
                      </a:endParaRPr>
                    </a:p>
                    <a:p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Champ extensible qui permet d'écrire plusieurs lignes de texte.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5CC0094-BB1E-44C5-9ACC-1FABF795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114800"/>
            <a:ext cx="4562475" cy="1285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BCDDCF-F49C-4B38-8479-138B1B64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957985"/>
            <a:ext cx="1976437" cy="139481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51BDEF4-6B51-40D4-9306-0B3959A3E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19925"/>
            <a:ext cx="6019800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Model.TravelImage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solidFill>
                  <a:srgbClr val="0000FF"/>
                </a:solidFill>
                <a:latin typeface="Consolas"/>
              </a:rPr>
              <a:t>  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&lt;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</a:rPr>
              <a:t>img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src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AppContants.ImagePath@Model.TravelImage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width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="100%"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/&gt;</a:t>
            </a:r>
            <a:endParaRPr lang="fr-FR" altLang="fr-FR" sz="1100" dirty="0">
              <a:solidFill>
                <a:srgbClr val="000000"/>
              </a:solidFill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solidFill>
                  <a:srgbClr val="0000FF"/>
                </a:solidFill>
                <a:latin typeface="Consolas"/>
              </a:rPr>
              <a:t>  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&lt;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/>
              </a:rPr>
              <a:t>img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src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="~/images/TravelGeneric.png"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/>
              </a:rPr>
              <a:t>width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="100%"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/>
              </a:rPr>
              <a:t>/&gt;</a:t>
            </a:r>
            <a:endParaRPr lang="fr-FR" altLang="fr-FR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14378" y="698167"/>
            <a:ext cx="3964989" cy="1035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 err="1">
                <a:solidFill>
                  <a:schemeClr val="accent2"/>
                </a:solidFill>
                <a:latin typeface="+mj-lt"/>
              </a:rPr>
              <a:t>Quelques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librairies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ThirdParty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à la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rescousse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!</a:t>
            </a:r>
          </a:p>
        </p:txBody>
      </p:sp>
      <p:sp>
        <p:nvSpPr>
          <p:cNvPr id="5" name="Subtitle 23">
            <a:extLst>
              <a:ext uri="{FF2B5EF4-FFF2-40B4-BE49-F238E27FC236}">
                <a16:creationId xmlns:a16="http://schemas.microsoft.com/office/drawing/2014/main" id="{B49FA729-0730-48B7-91E8-9CC0CA9B5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3369341" cy="25896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SweetAlert.org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Fontawesome.com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Toastr</a:t>
            </a:r>
            <a:r>
              <a:rPr lang="en-US" dirty="0">
                <a:solidFill>
                  <a:schemeClr val="tx1"/>
                </a:solidFill>
              </a:rPr>
              <a:t> (notifications)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Datatable.net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tabulator.info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4D173-B1B5-46A9-BCAB-59C20DAD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9413" y="1432741"/>
            <a:ext cx="947382" cy="8421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91C399-BDF9-4240-9CE4-C4C8E842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96" y="-3167"/>
            <a:ext cx="2684903" cy="22821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E7336A9-2674-4B10-BE66-98B0AD619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686" y="5389778"/>
            <a:ext cx="2212994" cy="14163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C8525E-201E-4D34-8D88-4FA916C8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0735" y="4951153"/>
            <a:ext cx="2057887" cy="1748671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4B0125-536A-43B0-853B-FDF1B4CDF4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4972" y="3401366"/>
            <a:ext cx="1533428" cy="1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857250"/>
            <a:ext cx="5676899" cy="4967287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37248">
            <a:off x="361431" y="2133600"/>
            <a:ext cx="8991600" cy="5069805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Font Awesome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icons pour </a:t>
            </a: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Représentation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visuelle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76680"/>
      </p:ext>
    </p:extLst>
  </p:cSld>
  <p:clrMapOvr>
    <a:masterClrMapping/>
  </p:clrMapOvr>
</p:sld>
</file>

<file path=ppt/theme/theme1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2084</Words>
  <Application>Microsoft Office PowerPoint</Application>
  <PresentationFormat>Affichage à l'écran (4:3)</PresentationFormat>
  <Paragraphs>306</Paragraphs>
  <Slides>31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3" baseType="lpstr">
      <vt:lpstr>2_PresenterMedia.com Static Theme</vt:lpstr>
      <vt:lpstr>Thème3W6</vt:lpstr>
      <vt:lpstr>Programmation Web Transactionnelle</vt:lpstr>
      <vt:lpstr>Présentation PowerPoint</vt:lpstr>
      <vt:lpstr>Rappel: ASP.NET Core Tag Helpers</vt:lpstr>
      <vt:lpstr>Catégorie: Les musts</vt:lpstr>
      <vt:lpstr>Catégorie: Les musts suite</vt:lpstr>
      <vt:lpstr>Les input Types:</vt:lpstr>
      <vt:lpstr>Quelques balises HTML spéciales:</vt:lpstr>
      <vt:lpstr>Quelques librairies ThirdParty à la rescousse!</vt:lpstr>
      <vt:lpstr>Présentation PowerPoint</vt:lpstr>
      <vt:lpstr>Font Awesome</vt:lpstr>
      <vt:lpstr>Incorporer FontAwesome</vt:lpstr>
      <vt:lpstr>Incorporer FontAwesome</vt:lpstr>
      <vt:lpstr>Incorporer FontAwesome</vt:lpstr>
      <vt:lpstr>Présentation PowerPoint</vt:lpstr>
      <vt:lpstr>TextArea Summernote</vt:lpstr>
      <vt:lpstr>Incorporer Summernote</vt:lpstr>
      <vt:lpstr>Ajouter la classe et le script</vt:lpstr>
      <vt:lpstr>TextArea simple versus TextArea avec Summernote</vt:lpstr>
      <vt:lpstr>Présentation PowerPoint</vt:lpstr>
      <vt:lpstr>Bonnes pratiques</vt:lpstr>
      <vt:lpstr>Controller: Action Create</vt:lpstr>
      <vt:lpstr>Controller: Action Create</vt:lpstr>
      <vt:lpstr>HTML &lt;form&gt; enctype Attribute</vt:lpstr>
      <vt:lpstr>View Create</vt:lpstr>
      <vt:lpstr>Présentation PowerPoint</vt:lpstr>
      <vt:lpstr>Toastr</vt:lpstr>
      <vt:lpstr>Bonnes pratiques</vt:lpstr>
      <vt:lpstr>Toastr: Notifications</vt:lpstr>
      <vt:lpstr>Créez une Partial View pour les notifications</vt:lpstr>
      <vt:lpstr>Ajouter la Partial View dans le _Layout</vt:lpstr>
      <vt:lpstr>Appeler les notifications via TempData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Turgeon Valérie</cp:lastModifiedBy>
  <cp:revision>54</cp:revision>
  <dcterms:created xsi:type="dcterms:W3CDTF">2020-10-27T01:44:45Z</dcterms:created>
  <dcterms:modified xsi:type="dcterms:W3CDTF">2023-10-06T02:13:23Z</dcterms:modified>
</cp:coreProperties>
</file>